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8" r:id="rId2"/>
    <p:sldId id="295" r:id="rId3"/>
    <p:sldId id="301" r:id="rId4"/>
    <p:sldId id="302" r:id="rId5"/>
    <p:sldId id="305" r:id="rId6"/>
    <p:sldId id="303" r:id="rId7"/>
    <p:sldId id="296" r:id="rId8"/>
    <p:sldId id="306" r:id="rId9"/>
    <p:sldId id="307" r:id="rId10"/>
    <p:sldId id="308" r:id="rId11"/>
    <p:sldId id="310" r:id="rId12"/>
    <p:sldId id="312" r:id="rId13"/>
    <p:sldId id="314" r:id="rId14"/>
    <p:sldId id="319" r:id="rId15"/>
    <p:sldId id="318" r:id="rId16"/>
    <p:sldId id="315" r:id="rId17"/>
    <p:sldId id="321" r:id="rId18"/>
    <p:sldId id="297" r:id="rId19"/>
    <p:sldId id="322" r:id="rId20"/>
    <p:sldId id="323" r:id="rId21"/>
    <p:sldId id="324" r:id="rId22"/>
    <p:sldId id="325" r:id="rId23"/>
    <p:sldId id="326" r:id="rId24"/>
    <p:sldId id="328" r:id="rId25"/>
    <p:sldId id="327" r:id="rId26"/>
    <p:sldId id="329" r:id="rId27"/>
    <p:sldId id="330" r:id="rId28"/>
    <p:sldId id="331" r:id="rId29"/>
    <p:sldId id="332" r:id="rId30"/>
    <p:sldId id="333" r:id="rId31"/>
    <p:sldId id="334" r:id="rId32"/>
    <p:sldId id="298" r:id="rId33"/>
    <p:sldId id="335" r:id="rId34"/>
    <p:sldId id="299" r:id="rId35"/>
    <p:sldId id="29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3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5DE5477-E0CA-4246-B53C-19EFF4A7B546}">
      <dgm:prSet/>
      <dgm:spPr/>
      <dgm:t>
        <a:bodyPr/>
        <a:lstStyle/>
        <a:p>
          <a:r>
            <a:rPr lang="de-DE"/>
            <a:t>Cyber Kill Chain</a:t>
          </a:r>
          <a:endParaRPr lang="en-US"/>
        </a:p>
      </dgm:t>
    </dgm:pt>
    <dgm:pt modelId="{50459D29-D0A0-469D-AFB5-5CA82985BEC8}" type="parTrans" cxnId="{6AE5DC0A-96AC-458C-9F69-5A81169F16AE}">
      <dgm:prSet/>
      <dgm:spPr/>
      <dgm:t>
        <a:bodyPr/>
        <a:lstStyle/>
        <a:p>
          <a:endParaRPr lang="en-US"/>
        </a:p>
      </dgm:t>
    </dgm:pt>
    <dgm:pt modelId="{5A1295C2-A0E1-45B7-9EB2-26D61D8C38C1}" type="sibTrans" cxnId="{6AE5DC0A-96AC-458C-9F69-5A81169F16AE}">
      <dgm:prSet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/>
            <a:t>Mitre ATT&amp;CK Framework</a:t>
          </a:r>
          <a:endParaRPr lang="en-US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/>
            <a:t>Open Worldwide Application Security Project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/>
            <a:t>Diamond Model</a:t>
          </a:r>
          <a:endParaRPr lang="en-US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8A59A701-7113-4B2E-8954-5AD7529D444E}" type="pres">
      <dgm:prSet presAssocID="{E5DE5477-E0CA-4246-B53C-19EFF4A7B546}" presName="thickLine" presStyleLbl="alignNode1" presStyleIdx="0" presStyleCnt="4"/>
      <dgm:spPr/>
    </dgm:pt>
    <dgm:pt modelId="{21DF87C1-1CFD-4AFF-B8A0-D8E355CCDE73}" type="pres">
      <dgm:prSet presAssocID="{E5DE5477-E0CA-4246-B53C-19EFF4A7B546}" presName="horz1" presStyleCnt="0"/>
      <dgm:spPr/>
    </dgm:pt>
    <dgm:pt modelId="{293E0C17-398C-4D9B-916F-BBEB7E1F67F0}" type="pres">
      <dgm:prSet presAssocID="{E5DE5477-E0CA-4246-B53C-19EFF4A7B546}" presName="tx1" presStyleLbl="revTx" presStyleIdx="0" presStyleCnt="4"/>
      <dgm:spPr/>
    </dgm:pt>
    <dgm:pt modelId="{1E338495-8389-47F9-827F-EAC7A00B9C6E}" type="pres">
      <dgm:prSet presAssocID="{E5DE5477-E0CA-4246-B53C-19EFF4A7B546}" presName="vert1" presStyleCnt="0"/>
      <dgm:spPr/>
    </dgm:pt>
    <dgm:pt modelId="{CF209995-A393-4561-B51B-637F8E66DA07}" type="pres">
      <dgm:prSet presAssocID="{6E1F0F25-1ECD-4E13-B361-2EE5D5854C73}" presName="thickLine" presStyleLbl="alignNode1" presStyleIdx="1" presStyleCnt="4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1" presStyleCnt="4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2" presStyleCnt="4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2" presStyleCnt="4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3" presStyleCnt="4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3" presStyleCnt="4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AE5DC0A-96AC-458C-9F69-5A81169F16AE}" srcId="{E377B3E0-1462-47CE-BF25-8521E3F1423D}" destId="{E5DE5477-E0CA-4246-B53C-19EFF4A7B546}" srcOrd="0" destOrd="0" parTransId="{50459D29-D0A0-469D-AFB5-5CA82985BEC8}" sibTransId="{5A1295C2-A0E1-45B7-9EB2-26D61D8C38C1}"/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2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3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1" destOrd="0" parTransId="{8FCD2D35-E360-4ACB-916F-09C3A0EF2FA3}" sibTransId="{5296A014-0AFA-4B46-8518-D00ECCFABC94}"/>
    <dgm:cxn modelId="{ED064A9E-D6E9-4EA3-B550-AC44F606FDB1}" type="presOf" srcId="{E5DE5477-E0CA-4246-B53C-19EFF4A7B546}" destId="{293E0C17-398C-4D9B-916F-BBEB7E1F67F0}" srcOrd="0" destOrd="0" presId="urn:microsoft.com/office/officeart/2008/layout/LinedList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39CEA658-9B65-467C-9072-6B1F17700F0A}" type="presParOf" srcId="{DB7E7183-F5A3-4DFD-BD7E-C982715D9FF1}" destId="{8A59A701-7113-4B2E-8954-5AD7529D444E}" srcOrd="0" destOrd="0" presId="urn:microsoft.com/office/officeart/2008/layout/LinedList"/>
    <dgm:cxn modelId="{7C347068-093B-424D-8CD0-B5C8FE379DF4}" type="presParOf" srcId="{DB7E7183-F5A3-4DFD-BD7E-C982715D9FF1}" destId="{21DF87C1-1CFD-4AFF-B8A0-D8E355CCDE73}" srcOrd="1" destOrd="0" presId="urn:microsoft.com/office/officeart/2008/layout/LinedList"/>
    <dgm:cxn modelId="{B6559B46-D80C-4596-838D-301B85EF02BC}" type="presParOf" srcId="{21DF87C1-1CFD-4AFF-B8A0-D8E355CCDE73}" destId="{293E0C17-398C-4D9B-916F-BBEB7E1F67F0}" srcOrd="0" destOrd="0" presId="urn:microsoft.com/office/officeart/2008/layout/LinedList"/>
    <dgm:cxn modelId="{0BE17CA2-C00D-44D3-B3A1-C5043EA3261C}" type="presParOf" srcId="{21DF87C1-1CFD-4AFF-B8A0-D8E355CCDE73}" destId="{1E338495-8389-47F9-827F-EAC7A00B9C6E}" srcOrd="1" destOrd="0" presId="urn:microsoft.com/office/officeart/2008/layout/LinedList"/>
    <dgm:cxn modelId="{0116E23D-9F7E-4F64-8008-ADF3D0774240}" type="presParOf" srcId="{DB7E7183-F5A3-4DFD-BD7E-C982715D9FF1}" destId="{CF209995-A393-4561-B51B-637F8E66DA07}" srcOrd="2" destOrd="0" presId="urn:microsoft.com/office/officeart/2008/layout/LinedList"/>
    <dgm:cxn modelId="{E1D00E82-F616-4072-8D12-B8DDF6CE0A2B}" type="presParOf" srcId="{DB7E7183-F5A3-4DFD-BD7E-C982715D9FF1}" destId="{05E72903-529E-46F2-9590-6826133A7011}" srcOrd="3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4" destOrd="0" presId="urn:microsoft.com/office/officeart/2008/layout/LinedList"/>
    <dgm:cxn modelId="{139EAF1B-D40E-400A-B742-8B050D5DDE6A}" type="presParOf" srcId="{DB7E7183-F5A3-4DFD-BD7E-C982715D9FF1}" destId="{32EA55D3-DD20-488C-923D-E76E5CF9EC30}" srcOrd="5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6" destOrd="0" presId="urn:microsoft.com/office/officeart/2008/layout/LinedList"/>
    <dgm:cxn modelId="{770B4599-D1DD-4F45-A1A3-E38BCC7B7AE0}" type="presParOf" srcId="{DB7E7183-F5A3-4DFD-BD7E-C982715D9FF1}" destId="{86F8ED41-0582-48C8-86B2-FC3E72EE801F}" srcOrd="7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en-US" dirty="0" err="1"/>
            <a:t>über</a:t>
          </a:r>
          <a:r>
            <a:rPr lang="en-US" dirty="0"/>
            <a:t> Tools, um </a:t>
          </a:r>
          <a:r>
            <a:rPr lang="en-US" dirty="0" err="1"/>
            <a:t>Cyberangriffe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</a:t>
          </a:r>
          <a:r>
            <a:rPr lang="en-US" dirty="0" err="1"/>
            <a:t>erkennen</a:t>
          </a:r>
          <a:endParaRPr lang="en-US" dirty="0"/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Erkennung</a:t>
          </a:r>
          <a:r>
            <a:rPr lang="en-US" dirty="0"/>
            <a:t> von </a:t>
          </a:r>
          <a:r>
            <a:rPr lang="en-US" dirty="0" err="1"/>
            <a:t>Cyberangriffen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</a:t>
          </a:r>
          <a:r>
            <a:rPr lang="en-US" dirty="0" err="1"/>
            <a:t>vordefinierten</a:t>
          </a:r>
          <a:r>
            <a:rPr lang="en-US" dirty="0"/>
            <a:t> </a:t>
          </a:r>
          <a:r>
            <a:rPr lang="en-US" dirty="0" err="1"/>
            <a:t>Regeln</a:t>
          </a:r>
          <a:r>
            <a:rPr lang="en-US" dirty="0"/>
            <a:t>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</a:t>
          </a:r>
          <a:r>
            <a:rPr lang="en-US" dirty="0" err="1"/>
            <a:t>Regeln</a:t>
          </a:r>
          <a:r>
            <a:rPr lang="en-US" dirty="0"/>
            <a:t> </a:t>
          </a:r>
          <a:r>
            <a:rPr lang="en-US" dirty="0" err="1"/>
            <a:t>zur</a:t>
          </a:r>
          <a:r>
            <a:rPr lang="en-US" dirty="0"/>
            <a:t> </a:t>
          </a:r>
          <a:r>
            <a:rPr lang="en-US" dirty="0" err="1"/>
            <a:t>Detektion</a:t>
          </a:r>
          <a:r>
            <a:rPr lang="en-US" dirty="0"/>
            <a:t> von </a:t>
          </a:r>
          <a:r>
            <a:rPr lang="en-US" dirty="0" err="1"/>
            <a:t>Angriffe</a:t>
          </a:r>
          <a:endParaRPr lang="en-US" dirty="0"/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(IT-Sicherheitsgesetzt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 err="1"/>
            <a:t>AlienVault</a:t>
          </a:r>
          <a:endParaRPr lang="de-DE" dirty="0"/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/>
            <a:t>FortiSIEM</a:t>
          </a:r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7E015C77-4D57-4045-B6D3-42CF18F722D0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/>
            <a:t>Elastic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6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6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6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6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  <dgm:pt modelId="{DB099E46-248D-439C-9B6B-4E476B24DF2A}" type="pres">
      <dgm:prSet presAssocID="{EFDAD59E-6F63-40F3-906D-E02A86A76305}" presName="sibSpaceOne" presStyleCnt="0"/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4" presStyleCnt="6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  <dgm:pt modelId="{D5914D7C-6FD6-4D12-A034-5D35C9A5C595}" type="pres">
      <dgm:prSet presAssocID="{DA4AE5EC-36AE-4FEF-A296-7EF852A82B39}" presName="sibSpaceOne" presStyleCnt="0"/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5" presStyleCnt="6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FF098143-737D-4723-81D7-5E3D27141F5D}" srcId="{CF71EEA4-4CAF-4833-84C5-F78CA8863D7A}" destId="{7E015C77-4D57-4045-B6D3-42CF18F722D0}" srcOrd="4" destOrd="0" parTransId="{9FE81123-189B-4928-A010-59CFE5A43FE1}" sibTransId="{DA4AE5EC-36AE-4FEF-A296-7EF852A82B39}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C6909989-336F-4F32-9B1D-F311260A71C7}" srcId="{CF71EEA4-4CAF-4833-84C5-F78CA8863D7A}" destId="{E361A903-ED28-4BA6-946A-ED6FFE940DF0}" srcOrd="5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  <dgm:cxn modelId="{A1E88CF0-9AE2-4201-88ED-CC84BABE25FB}" type="presParOf" srcId="{08E22260-F486-49E0-A6EB-0EA2BCD9CC6D}" destId="{DB099E46-248D-439C-9B6B-4E476B24DF2A}" srcOrd="7" destOrd="0" presId="urn:microsoft.com/office/officeart/2005/8/layout/hierarchy4"/>
    <dgm:cxn modelId="{E44EFE1E-0498-4C79-8B34-AC5977F047AA}" type="presParOf" srcId="{08E22260-F486-49E0-A6EB-0EA2BCD9CC6D}" destId="{BB369309-BAAA-4751-A047-D35F54325149}" srcOrd="8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  <dgm:cxn modelId="{B7F3EEEA-5DA2-40FD-A919-951443B0FAC1}" type="presParOf" srcId="{08E22260-F486-49E0-A6EB-0EA2BCD9CC6D}" destId="{D5914D7C-6FD6-4D12-A034-5D35C9A5C595}" srcOrd="9" destOrd="0" presId="urn:microsoft.com/office/officeart/2005/8/layout/hierarchy4"/>
    <dgm:cxn modelId="{74A7035B-8342-421A-A6CD-330DC9021B66}" type="presParOf" srcId="{08E22260-F486-49E0-A6EB-0EA2BCD9CC6D}" destId="{B45A74E2-8ED4-4FEE-9B43-35FD8BA3B80C}" srcOrd="1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</a:t>
          </a:r>
          <a:r>
            <a:rPr lang="de-DE" dirty="0" err="1"/>
            <a:t>Logstash</a:t>
          </a:r>
          <a:r>
            <a:rPr lang="de-DE" dirty="0"/>
            <a:t> und </a:t>
          </a:r>
          <a:r>
            <a:rPr lang="de-DE" dirty="0" err="1"/>
            <a:t>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 err="1"/>
            <a:t>Ürsprünglich</a:t>
          </a:r>
          <a:r>
            <a:rPr lang="en-US" dirty="0"/>
            <a:t> </a:t>
          </a:r>
          <a:r>
            <a:rPr lang="en-US" dirty="0" err="1"/>
            <a:t>OpenSource</a:t>
          </a:r>
          <a:r>
            <a:rPr lang="en-US" dirty="0"/>
            <a:t>, </a:t>
          </a:r>
          <a:r>
            <a:rPr lang="en-US" dirty="0" err="1"/>
            <a:t>jetzt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/>
            <a:t>Keine direkte Warnmeldungsystem</a:t>
          </a:r>
          <a:endParaRPr lang="en-US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von </a:t>
          </a:r>
          <a:r>
            <a:rPr lang="en-US" dirty="0" err="1"/>
            <a:t>allen</a:t>
          </a:r>
          <a:r>
            <a:rPr lang="en-US" dirty="0"/>
            <a:t> </a:t>
          </a:r>
          <a:r>
            <a:rPr lang="en-US" dirty="0" err="1"/>
            <a:t>Elementen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</a:t>
          </a:r>
          <a:r>
            <a:rPr lang="en-US" dirty="0" err="1"/>
            <a:t>Sicherheitsbereich</a:t>
          </a:r>
          <a:r>
            <a:rPr lang="en-US" dirty="0"/>
            <a:t> </a:t>
          </a:r>
          <a:r>
            <a:rPr lang="en-US" dirty="0" err="1"/>
            <a:t>konzipiert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Erweiterung</a:t>
          </a:r>
          <a:r>
            <a:rPr lang="en-US" dirty="0"/>
            <a:t> </a:t>
          </a:r>
          <a:r>
            <a:rPr lang="en-US" dirty="0" err="1"/>
            <a:t>durch</a:t>
          </a:r>
          <a:r>
            <a:rPr lang="en-US" dirty="0"/>
            <a:t>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Integrierte mit anderen internen und externen Tools (z.B. Loki, </a:t>
          </a:r>
          <a:r>
            <a:rPr lang="de-DE" dirty="0" err="1"/>
            <a:t>Promtail</a:t>
          </a:r>
          <a:r>
            <a:rPr lang="de-DE" dirty="0"/>
            <a:t>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von </a:t>
          </a:r>
          <a:r>
            <a:rPr lang="en-US" dirty="0" err="1"/>
            <a:t>Metadaten</a:t>
          </a:r>
          <a:endParaRPr lang="en-US" dirty="0"/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 </a:t>
          </a:r>
          <a:r>
            <a:rPr lang="de-DE" dirty="0" err="1"/>
            <a:t>Deployment</a:t>
          </a:r>
          <a:r>
            <a:rPr lang="de-DE" dirty="0"/>
            <a:t>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 err="1"/>
            <a:t>Eigenes</a:t>
          </a:r>
          <a:r>
            <a:rPr lang="en-US" dirty="0"/>
            <a:t> System für </a:t>
          </a:r>
          <a:r>
            <a:rPr lang="en-US" dirty="0" err="1"/>
            <a:t>Generierung</a:t>
          </a:r>
          <a:r>
            <a:rPr lang="en-US" dirty="0"/>
            <a:t> von </a:t>
          </a:r>
          <a:r>
            <a:rPr lang="en-US" dirty="0" err="1"/>
            <a:t>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</a:t>
          </a:r>
          <a:r>
            <a:rPr lang="en-US" dirty="0" err="1"/>
            <a:t>Warnmeldung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dem </a:t>
          </a:r>
          <a:r>
            <a:rPr lang="en-US" dirty="0" err="1"/>
            <a:t>Mitre</a:t>
          </a:r>
          <a:r>
            <a:rPr lang="en-US" dirty="0"/>
            <a:t> ATT&amp;CK </a:t>
          </a:r>
          <a:r>
            <a:rPr lang="en-US" dirty="0" err="1"/>
            <a:t>Matix</a:t>
          </a:r>
          <a:endParaRPr lang="en-US" dirty="0"/>
        </a:p>
      </dgm:t>
    </dgm:pt>
    <dgm:pt modelId="{A5D7F7A8-CEAD-4C99-B04D-F339BA25F60D}" type="parTrans" cxnId="{0EB6F243-216D-4653-83A3-CA266CE1D479}">
      <dgm:prSet/>
      <dgm:spPr/>
    </dgm:pt>
    <dgm:pt modelId="{D3E39D0B-D716-4346-A1B7-CBC2964EE448}" type="sibTrans" cxnId="{0EB6F243-216D-4653-83A3-CA266CE1D479}">
      <dgm:prSet/>
      <dgm:spPr/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A701-7113-4B2E-8954-5AD7529D444E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3E0C17-398C-4D9B-916F-BBEB7E1F67F0}">
      <dsp:nvSpPr>
        <dsp:cNvPr id="0" name=""/>
        <dsp:cNvSpPr/>
      </dsp:nvSpPr>
      <dsp:spPr>
        <a:xfrm>
          <a:off x="0" y="0"/>
          <a:ext cx="52578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Cyber Kill Chain</a:t>
          </a:r>
          <a:endParaRPr lang="en-US" sz="3000" kern="1200"/>
        </a:p>
      </dsp:txBody>
      <dsp:txXfrm>
        <a:off x="0" y="0"/>
        <a:ext cx="5257800" cy="1087834"/>
      </dsp:txXfrm>
    </dsp:sp>
    <dsp:sp modelId="{CF209995-A393-4561-B51B-637F8E66DA07}">
      <dsp:nvSpPr>
        <dsp:cNvPr id="0" name=""/>
        <dsp:cNvSpPr/>
      </dsp:nvSpPr>
      <dsp:spPr>
        <a:xfrm>
          <a:off x="0" y="1087834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1087834"/>
          <a:ext cx="52578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Mitre ATT&amp;CK Framework</a:t>
          </a:r>
          <a:endParaRPr lang="en-US" sz="3000" kern="1200"/>
        </a:p>
      </dsp:txBody>
      <dsp:txXfrm>
        <a:off x="0" y="1087834"/>
        <a:ext cx="5257800" cy="1087834"/>
      </dsp:txXfrm>
    </dsp:sp>
    <dsp:sp modelId="{3F3A7F6D-1220-41A0-B226-387FFE2CD53F}">
      <dsp:nvSpPr>
        <dsp:cNvPr id="0" name=""/>
        <dsp:cNvSpPr/>
      </dsp:nvSpPr>
      <dsp:spPr>
        <a:xfrm>
          <a:off x="0" y="217566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2175669"/>
          <a:ext cx="52578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Open Worldwide Application Security Project</a:t>
          </a:r>
        </a:p>
      </dsp:txBody>
      <dsp:txXfrm>
        <a:off x="0" y="2175669"/>
        <a:ext cx="5257800" cy="1087834"/>
      </dsp:txXfrm>
    </dsp:sp>
    <dsp:sp modelId="{57499920-1876-4A49-9DF0-0ADEF4D6789B}">
      <dsp:nvSpPr>
        <dsp:cNvPr id="0" name=""/>
        <dsp:cNvSpPr/>
      </dsp:nvSpPr>
      <dsp:spPr>
        <a:xfrm>
          <a:off x="0" y="3263503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3263503"/>
          <a:ext cx="52578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Diamond Model</a:t>
          </a:r>
          <a:endParaRPr lang="en-US" sz="3000" kern="1200"/>
        </a:p>
      </dsp:txBody>
      <dsp:txXfrm>
        <a:off x="0" y="3263503"/>
        <a:ext cx="52578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en-US" sz="2500" kern="1200" dirty="0" err="1"/>
            <a:t>über</a:t>
          </a:r>
          <a:r>
            <a:rPr lang="en-US" sz="2500" kern="1200" dirty="0"/>
            <a:t> Tools, um </a:t>
          </a:r>
          <a:r>
            <a:rPr lang="en-US" sz="2500" kern="1200" dirty="0" err="1"/>
            <a:t>Cyberangriffe</a:t>
          </a:r>
          <a:r>
            <a:rPr lang="en-US" sz="2500" kern="1200" dirty="0"/>
            <a:t> </a:t>
          </a:r>
          <a:r>
            <a:rPr lang="en-US" sz="2500" kern="1200" dirty="0" err="1"/>
            <a:t>zu</a:t>
          </a:r>
          <a:r>
            <a:rPr lang="en-US" sz="2500" kern="1200" dirty="0"/>
            <a:t> </a:t>
          </a:r>
          <a:r>
            <a:rPr lang="en-US" sz="2500" kern="1200" dirty="0" err="1"/>
            <a:t>erkennen</a:t>
          </a:r>
          <a:endParaRPr lang="en-US" sz="2500" kern="1200" dirty="0"/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Erkennung</a:t>
          </a:r>
          <a:r>
            <a:rPr lang="en-US" sz="2500" kern="1200" dirty="0"/>
            <a:t> von </a:t>
          </a:r>
          <a:r>
            <a:rPr lang="en-US" sz="2500" kern="1200" dirty="0" err="1"/>
            <a:t>Cyberangriffen</a:t>
          </a:r>
          <a:r>
            <a:rPr lang="en-US" sz="2500" kern="1200" dirty="0"/>
            <a:t> </a:t>
          </a:r>
          <a:r>
            <a:rPr lang="en-US" sz="2500" kern="1200" dirty="0" err="1"/>
            <a:t>nach</a:t>
          </a:r>
          <a:r>
            <a:rPr lang="en-US" sz="2500" kern="1200" dirty="0"/>
            <a:t> </a:t>
          </a:r>
          <a:r>
            <a:rPr lang="en-US" sz="2500" kern="1200" dirty="0" err="1"/>
            <a:t>vordefinierten</a:t>
          </a:r>
          <a:r>
            <a:rPr lang="en-US" sz="2500" kern="1200" dirty="0"/>
            <a:t> </a:t>
          </a:r>
          <a:r>
            <a:rPr lang="en-US" sz="2500" kern="1200" dirty="0" err="1"/>
            <a:t>Regeln</a:t>
          </a:r>
          <a:r>
            <a:rPr lang="en-US" sz="2500" kern="1200" dirty="0"/>
            <a:t>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</a:t>
          </a:r>
          <a:r>
            <a:rPr lang="en-US" sz="2500" kern="1200" dirty="0" err="1"/>
            <a:t>Regeln</a:t>
          </a:r>
          <a:r>
            <a:rPr lang="en-US" sz="2500" kern="1200" dirty="0"/>
            <a:t> </a:t>
          </a:r>
          <a:r>
            <a:rPr lang="en-US" sz="2500" kern="1200" dirty="0" err="1"/>
            <a:t>zur</a:t>
          </a:r>
          <a:r>
            <a:rPr lang="en-US" sz="2500" kern="1200" dirty="0"/>
            <a:t> </a:t>
          </a:r>
          <a:r>
            <a:rPr lang="en-US" sz="2500" kern="1200" dirty="0" err="1"/>
            <a:t>Detektion</a:t>
          </a:r>
          <a:r>
            <a:rPr lang="en-US" sz="2500" kern="1200" dirty="0"/>
            <a:t> von </a:t>
          </a:r>
          <a:r>
            <a:rPr lang="en-US" sz="2500" kern="1200" dirty="0" err="1"/>
            <a:t>Angriffe</a:t>
          </a:r>
          <a:endParaRPr lang="en-US" sz="2500" kern="1200" dirty="0"/>
        </a:p>
      </dsp:txBody>
      <dsp:txXfrm>
        <a:off x="1465550" y="3172729"/>
        <a:ext cx="9223648" cy="1268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Payment Card Industry Security Standards (PCDI DSS)</a:t>
          </a:r>
          <a:endParaRPr lang="en-US" sz="27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Zweite Gesetz zur Erhöhung der Sicherheit informationstechnischer Systeme  (IT-Sicherheitsgesetzt 2.0)</a:t>
          </a:r>
          <a:endParaRPr lang="en-US" sz="2700" kern="1200" dirty="0"/>
        </a:p>
      </dsp:txBody>
      <dsp:txXfrm>
        <a:off x="0" y="2911499"/>
        <a:ext cx="5257800" cy="1454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7411" y="0"/>
          <a:ext cx="1560581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Splunk</a:t>
          </a:r>
        </a:p>
      </dsp:txBody>
      <dsp:txXfrm>
        <a:off x="53119" y="45708"/>
        <a:ext cx="1469165" cy="4350731"/>
      </dsp:txXfrm>
    </dsp:sp>
    <dsp:sp modelId="{2CD2FDEB-C554-4ADB-A656-F556A1032C23}">
      <dsp:nvSpPr>
        <dsp:cNvPr id="0" name=""/>
        <dsp:cNvSpPr/>
      </dsp:nvSpPr>
      <dsp:spPr>
        <a:xfrm>
          <a:off x="1830170" y="0"/>
          <a:ext cx="1560581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AlienVault</a:t>
          </a:r>
          <a:endParaRPr lang="de-DE" sz="2400" kern="1200" dirty="0"/>
        </a:p>
      </dsp:txBody>
      <dsp:txXfrm>
        <a:off x="1875878" y="45708"/>
        <a:ext cx="1469165" cy="4350731"/>
      </dsp:txXfrm>
    </dsp:sp>
    <dsp:sp modelId="{DD5E1DAA-EEB2-48D1-A1BA-DEECC77A0D2C}">
      <dsp:nvSpPr>
        <dsp:cNvPr id="0" name=""/>
        <dsp:cNvSpPr/>
      </dsp:nvSpPr>
      <dsp:spPr>
        <a:xfrm>
          <a:off x="3652929" y="0"/>
          <a:ext cx="1560581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Prelude</a:t>
          </a:r>
        </a:p>
      </dsp:txBody>
      <dsp:txXfrm>
        <a:off x="3698637" y="45708"/>
        <a:ext cx="1469165" cy="4350731"/>
      </dsp:txXfrm>
    </dsp:sp>
    <dsp:sp modelId="{3CE9BC2C-57E9-4E9D-AEF3-EC42AD69FE8D}">
      <dsp:nvSpPr>
        <dsp:cNvPr id="0" name=""/>
        <dsp:cNvSpPr/>
      </dsp:nvSpPr>
      <dsp:spPr>
        <a:xfrm>
          <a:off x="5475688" y="0"/>
          <a:ext cx="1560581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FortiSIEM</a:t>
          </a:r>
        </a:p>
      </dsp:txBody>
      <dsp:txXfrm>
        <a:off x="5521396" y="45708"/>
        <a:ext cx="1469165" cy="4350731"/>
      </dsp:txXfrm>
    </dsp:sp>
    <dsp:sp modelId="{8F70C20C-7E1C-47F0-90CF-89983381A2E8}">
      <dsp:nvSpPr>
        <dsp:cNvPr id="0" name=""/>
        <dsp:cNvSpPr/>
      </dsp:nvSpPr>
      <dsp:spPr>
        <a:xfrm>
          <a:off x="7298447" y="0"/>
          <a:ext cx="1560581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Elastic Stack</a:t>
          </a:r>
        </a:p>
      </dsp:txBody>
      <dsp:txXfrm>
        <a:off x="7344155" y="45708"/>
        <a:ext cx="1469165" cy="4350731"/>
      </dsp:txXfrm>
    </dsp:sp>
    <dsp:sp modelId="{7B1F3438-0BAD-4B9D-8606-4EE2F988BFDC}">
      <dsp:nvSpPr>
        <dsp:cNvPr id="0" name=""/>
        <dsp:cNvSpPr/>
      </dsp:nvSpPr>
      <dsp:spPr>
        <a:xfrm>
          <a:off x="9121206" y="0"/>
          <a:ext cx="1560581" cy="444214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Grafana</a:t>
          </a:r>
        </a:p>
      </dsp:txBody>
      <dsp:txXfrm>
        <a:off x="9166914" y="45708"/>
        <a:ext cx="1469165" cy="4350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</a:t>
          </a:r>
          <a:r>
            <a:rPr lang="de-DE" sz="2400" kern="1200" dirty="0" err="1"/>
            <a:t>Logstash</a:t>
          </a:r>
          <a:r>
            <a:rPr lang="de-DE" sz="2400" kern="1200" dirty="0"/>
            <a:t> und </a:t>
          </a:r>
          <a:r>
            <a:rPr lang="de-DE" sz="2400" kern="1200" dirty="0" err="1"/>
            <a:t>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Ürsprünglich</a:t>
          </a:r>
          <a:r>
            <a:rPr lang="en-US" sz="2400" kern="1200" dirty="0"/>
            <a:t> </a:t>
          </a:r>
          <a:r>
            <a:rPr lang="en-US" sz="2400" kern="1200" dirty="0" err="1"/>
            <a:t>OpenSource</a:t>
          </a:r>
          <a:r>
            <a:rPr lang="en-US" sz="2400" kern="1200" dirty="0"/>
            <a:t>, </a:t>
          </a:r>
          <a:r>
            <a:rPr lang="en-US" sz="2400" kern="1200" dirty="0" err="1"/>
            <a:t>jetzt</a:t>
          </a:r>
          <a:r>
            <a:rPr lang="en-US" sz="2400" kern="1200" dirty="0"/>
            <a:t> </a:t>
          </a:r>
          <a:r>
            <a:rPr lang="en-US" sz="2400" kern="1200" dirty="0" err="1"/>
            <a:t>nur</a:t>
          </a:r>
          <a:r>
            <a:rPr lang="en-US" sz="2400" kern="1200" dirty="0"/>
            <a:t>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Keine direkte Warnmeldungsystem</a:t>
          </a:r>
          <a:endParaRPr lang="en-US" sz="2400" kern="120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Indexierung</a:t>
          </a:r>
          <a:r>
            <a:rPr lang="en-US" sz="2400" kern="1200" dirty="0"/>
            <a:t> von </a:t>
          </a:r>
          <a:r>
            <a:rPr lang="en-US" sz="2400" kern="1200" dirty="0" err="1"/>
            <a:t>allen</a:t>
          </a:r>
          <a:r>
            <a:rPr lang="en-US" sz="2400" kern="1200" dirty="0"/>
            <a:t> </a:t>
          </a:r>
          <a:r>
            <a:rPr lang="en-US" sz="2400" kern="1200" dirty="0" err="1"/>
            <a:t>Elementen</a:t>
          </a:r>
          <a:endParaRPr lang="en-US" sz="24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</a:t>
          </a:r>
          <a:r>
            <a:rPr lang="en-US" sz="2400" kern="1200" dirty="0" err="1"/>
            <a:t>Sicherheitsbereich</a:t>
          </a:r>
          <a:r>
            <a:rPr lang="en-US" sz="2400" kern="1200" dirty="0"/>
            <a:t> </a:t>
          </a:r>
          <a:r>
            <a:rPr lang="en-US" sz="2400" kern="1200" dirty="0" err="1"/>
            <a:t>konzipiert</a:t>
          </a:r>
          <a:endParaRPr lang="en-US" sz="24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Erweiterung</a:t>
          </a:r>
          <a:r>
            <a:rPr lang="en-US" sz="2400" kern="1200" dirty="0"/>
            <a:t> </a:t>
          </a:r>
          <a:r>
            <a:rPr lang="en-US" sz="2400" kern="1200" dirty="0" err="1"/>
            <a:t>durch</a:t>
          </a:r>
          <a:r>
            <a:rPr lang="en-US" sz="2400" kern="1200" dirty="0"/>
            <a:t>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Integrierte mit anderen internen und externen Tools (z.B. Loki, </a:t>
          </a:r>
          <a:r>
            <a:rPr lang="de-DE" sz="2100" kern="1200" dirty="0" err="1"/>
            <a:t>Promtail</a:t>
          </a:r>
          <a:r>
            <a:rPr lang="de-DE" sz="2100" kern="1200" dirty="0"/>
            <a:t>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Indexierung</a:t>
          </a:r>
          <a:r>
            <a:rPr lang="en-US" sz="2100" kern="1200" dirty="0"/>
            <a:t> </a:t>
          </a:r>
          <a:r>
            <a:rPr lang="en-US" sz="2100" kern="1200" dirty="0" err="1"/>
            <a:t>nur</a:t>
          </a:r>
          <a:r>
            <a:rPr lang="en-US" sz="2100" kern="1200" dirty="0"/>
            <a:t> von </a:t>
          </a:r>
          <a:r>
            <a:rPr lang="en-US" sz="2100" kern="1200" dirty="0" err="1"/>
            <a:t>Metadaten</a:t>
          </a:r>
          <a:endParaRPr lang="en-US" sz="2100" kern="1200" dirty="0"/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 </a:t>
          </a:r>
          <a:r>
            <a:rPr lang="de-DE" sz="1600" kern="1200" dirty="0" err="1"/>
            <a:t>Deployment</a:t>
          </a:r>
          <a:r>
            <a:rPr lang="de-DE" sz="1600" kern="1200" dirty="0"/>
            <a:t>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Eigenes</a:t>
          </a:r>
          <a:r>
            <a:rPr lang="en-US" sz="1600" kern="1200" dirty="0"/>
            <a:t> System für </a:t>
          </a:r>
          <a:r>
            <a:rPr lang="en-US" sz="1600" kern="1200" dirty="0" err="1"/>
            <a:t>Generierung</a:t>
          </a:r>
          <a:r>
            <a:rPr lang="en-US" sz="1600" kern="1200" dirty="0"/>
            <a:t> von </a:t>
          </a:r>
          <a:r>
            <a:rPr lang="en-US" sz="1600" kern="1200" dirty="0" err="1"/>
            <a:t>Warnmeldungen</a:t>
          </a:r>
          <a:endParaRPr lang="en-US" sz="1600" kern="1200" dirty="0"/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</a:t>
          </a:r>
          <a:r>
            <a:rPr lang="en-US" sz="1600" kern="1200" dirty="0" err="1"/>
            <a:t>Warnmeldung</a:t>
          </a:r>
          <a:r>
            <a:rPr lang="en-US" sz="1600" kern="1200" dirty="0"/>
            <a:t> </a:t>
          </a:r>
          <a:r>
            <a:rPr lang="en-US" sz="1600" kern="1200" dirty="0" err="1"/>
            <a:t>nach</a:t>
          </a:r>
          <a:r>
            <a:rPr lang="en-US" sz="1600" kern="1200" dirty="0"/>
            <a:t> dem </a:t>
          </a:r>
          <a:r>
            <a:rPr lang="en-US" sz="1600" kern="1200" dirty="0" err="1"/>
            <a:t>Mitre</a:t>
          </a:r>
          <a:r>
            <a:rPr lang="en-US" sz="1600" kern="1200" dirty="0"/>
            <a:t> ATT&amp;CK </a:t>
          </a:r>
          <a:r>
            <a:rPr lang="en-US" sz="1600" kern="1200" dirty="0" err="1"/>
            <a:t>Matix</a:t>
          </a:r>
          <a:endParaRPr lang="en-US" sz="1600" kern="1200" dirty="0"/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23.06.2023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23.06.2023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</a:t>
            </a:r>
            <a:r>
              <a:rPr lang="de-DE" dirty="0" err="1"/>
              <a:t>Digtalisierung</a:t>
            </a:r>
            <a:r>
              <a:rPr lang="de-DE" dirty="0"/>
              <a:t>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/>
              <a:t>Abschlussarbeit zur Erlangung des akademischen Grades Bachelor </a:t>
            </a:r>
            <a:r>
              <a:rPr lang="de-DE" sz="2100" dirty="0" err="1"/>
              <a:t>of</a:t>
            </a:r>
            <a:r>
              <a:rPr lang="de-DE" sz="2100" dirty="0"/>
              <a:t>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</a:t>
            </a:r>
            <a:r>
              <a:rPr lang="de-DE" b="1" dirty="0" err="1"/>
              <a:t>Bozakov</a:t>
            </a:r>
            <a:endParaRPr lang="de-DE" b="1" dirty="0"/>
          </a:p>
          <a:p>
            <a:r>
              <a:rPr lang="de-DE" dirty="0"/>
              <a:t>Sommersemester 2023 –  05.07.2023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334941"/>
            <a:ext cx="8119871" cy="4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3910" y="2919127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32355593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DD8662B-A333-2C1C-829C-AB2CE29EF155}"/>
              </a:ext>
            </a:extLst>
          </p:cNvPr>
          <p:cNvSpPr txBox="1">
            <a:spLocks/>
          </p:cNvSpPr>
          <p:nvPr/>
        </p:nvSpPr>
        <p:spPr>
          <a:xfrm>
            <a:off x="6403910" y="3912103"/>
            <a:ext cx="5257800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Erhöhung der Sicherheit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54173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662025" y="1242564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 err="1"/>
              <a:t>Visualiation</a:t>
            </a:r>
            <a:r>
              <a:rPr lang="de-DE" sz="2400" dirty="0"/>
              <a:t> web </a:t>
            </a:r>
            <a:r>
              <a:rPr lang="de-DE" sz="2400" dirty="0" err="1"/>
              <a:t>application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7901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80719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6" y="1693862"/>
            <a:ext cx="6915150" cy="4324350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8432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Implementierung">
            <a:extLst>
              <a:ext uri="{FF2B5EF4-FFF2-40B4-BE49-F238E27FC236}">
                <a16:creationId xmlns:a16="http://schemas.microsoft.com/office/drawing/2014/main" id="{43DA6AF3-8B22-36C3-77D6-F1074E960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0" y="987552"/>
            <a:ext cx="8892219" cy="543926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3" name="Grafik 2" descr="Einleitung">
            <a:extLst>
              <a:ext uri="{FF2B5EF4-FFF2-40B4-BE49-F238E27FC236}">
                <a16:creationId xmlns:a16="http://schemas.microsoft.com/office/drawing/2014/main" id="{FAE72597-550C-3E7D-ED47-B32D801D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5" y="1044644"/>
            <a:ext cx="8580310" cy="524847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Ablauf der Funktionen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Zoomen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01" y="1764238"/>
            <a:ext cx="9355397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220528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415334" y="584270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464395"/>
            <a:ext cx="6781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10" name="Grafik 9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9E65D803-0E14-50CE-A280-2766D565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22872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–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Grafana</a:t>
            </a:r>
            <a:r>
              <a:rPr lang="de-DE" dirty="0"/>
              <a:t>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Grafana</a:t>
            </a:r>
            <a:r>
              <a:rPr lang="de-DE" dirty="0"/>
              <a:t>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73043" y="1244256"/>
            <a:ext cx="8845914" cy="705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1673043" y="1949497"/>
            <a:ext cx="8845914" cy="70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34073"/>
              </p:ext>
            </p:extLst>
          </p:nvPr>
        </p:nvGraphicFramePr>
        <p:xfrm>
          <a:off x="1756933" y="2571311"/>
          <a:ext cx="812800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95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3962305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LogQL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 by(add) (rate ({job="JOBNAME 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|= `</a:t>
                      </a:r>
                      <a:r>
                        <a:rPr lang="en-US" sz="1800" dirty="0" err="1"/>
                        <a:t>sshd</a:t>
                      </a:r>
                      <a:r>
                        <a:rPr lang="en-US" sz="18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!~ `invalid </a:t>
                      </a:r>
                      <a:r>
                        <a:rPr lang="de-DE" dirty="0" err="1"/>
                        <a:t>user</a:t>
                      </a:r>
                      <a:r>
                        <a:rPr lang="de-DE" dirty="0"/>
                        <a:t>‘</a:t>
                      </a:r>
                    </a:p>
                    <a:p>
                      <a:pPr algn="ctr"/>
                      <a:r>
                        <a:rPr lang="de-DE" dirty="0"/>
                        <a:t>!~ `</a:t>
                      </a:r>
                      <a:r>
                        <a:rPr lang="de-DE" dirty="0" err="1"/>
                        <a:t>Legitimer_Nutzer</a:t>
                      </a:r>
                      <a:r>
                        <a:rPr lang="de-DE" dirty="0"/>
                        <a:t>‘</a:t>
                      </a:r>
                    </a:p>
                    <a:p>
                      <a:pPr algn="ctr"/>
                      <a:r>
                        <a:rPr lang="de-DE" dirty="0"/>
                        <a:t>!~ `</a:t>
                      </a:r>
                      <a:r>
                        <a:rPr lang="de-DE" dirty="0" err="1"/>
                        <a:t>Legitime_Adresse</a:t>
                      </a:r>
                      <a:r>
                        <a:rPr lang="de-DE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| </a:t>
                      </a:r>
                      <a:r>
                        <a:rPr lang="de-DE" dirty="0" err="1"/>
                        <a:t>pattern</a:t>
                      </a:r>
                      <a:r>
                        <a:rPr lang="de-DE" dirty="0"/>
                        <a:t> `&lt;_&gt;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&lt;Benutzername&gt;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&lt;Quelladresse&gt; </a:t>
                      </a:r>
                      <a:r>
                        <a:rPr lang="de-DE" dirty="0" err="1"/>
                        <a:t>port</a:t>
                      </a:r>
                      <a:r>
                        <a:rPr lang="de-DE" dirty="0"/>
                        <a:t> &lt;_&gt; '[$ __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2" y="1791706"/>
            <a:ext cx="6294814" cy="926327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5304" y="1999932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/>
              <a:t>Hochschule Worms  | Implementierung eines Open Source Log-Analyse-Tools zur Erkennung von Cyberangriffen | SoSe 2023</a:t>
            </a:r>
            <a:endParaRPr lang="de-DE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Schwierige manuelle Analysierung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53" y="1330369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Webhook</a:t>
            </a:r>
            <a:endParaRPr lang="de-DE" dirty="0"/>
          </a:p>
          <a:p>
            <a:r>
              <a:rPr lang="de-DE" dirty="0" err="1"/>
              <a:t>Telegram</a:t>
            </a:r>
            <a:endParaRPr lang="de-DE" dirty="0"/>
          </a:p>
          <a:p>
            <a:r>
              <a:rPr lang="de-DE" dirty="0"/>
              <a:t>Prometheus </a:t>
            </a:r>
            <a:r>
              <a:rPr lang="de-DE" dirty="0" err="1"/>
              <a:t>Alertmanager</a:t>
            </a:r>
            <a:endParaRPr lang="de-DE" dirty="0"/>
          </a:p>
          <a:p>
            <a:r>
              <a:rPr lang="de-DE" dirty="0" err="1"/>
              <a:t>Discord</a:t>
            </a:r>
            <a:endParaRPr lang="de-DE" dirty="0"/>
          </a:p>
          <a:p>
            <a:r>
              <a:rPr lang="de-DE" dirty="0"/>
              <a:t>Microsoft Teams</a:t>
            </a:r>
          </a:p>
          <a:p>
            <a:r>
              <a:rPr lang="de-DE" dirty="0"/>
              <a:t>E-Mail</a:t>
            </a:r>
          </a:p>
          <a:p>
            <a:r>
              <a:rPr lang="de-DE" dirty="0" err="1"/>
              <a:t>Discord</a:t>
            </a:r>
            <a:endParaRPr lang="de-DE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8" name="Grafik 7" descr="Evaluation">
            <a:extLst>
              <a:ext uri="{FF2B5EF4-FFF2-40B4-BE49-F238E27FC236}">
                <a16:creationId xmlns:a16="http://schemas.microsoft.com/office/drawing/2014/main" id="{C928213E-0861-3E74-61AF-D47CA7C6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930670"/>
            <a:ext cx="8915400" cy="545344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30F895F1-7326-18C6-E6D0-FB40D5A71CEE}"/>
              </a:ext>
            </a:extLst>
          </p:cNvPr>
          <p:cNvSpPr txBox="1">
            <a:spLocks/>
          </p:cNvSpPr>
          <p:nvPr/>
        </p:nvSpPr>
        <p:spPr>
          <a:xfrm>
            <a:off x="4918316" y="3174063"/>
            <a:ext cx="1177684" cy="509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46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3" name="Grafik 2" descr="Ergebnisse">
            <a:extLst>
              <a:ext uri="{FF2B5EF4-FFF2-40B4-BE49-F238E27FC236}">
                <a16:creationId xmlns:a16="http://schemas.microsoft.com/office/drawing/2014/main" id="{B47B14B3-F3EB-C9B1-6795-7830E365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68" y="941855"/>
            <a:ext cx="8979408" cy="5492599"/>
          </a:xfrm>
          <a:prstGeom prst="rect">
            <a:avLst/>
          </a:prstGeom>
        </p:spPr>
      </p:pic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AEA24B42-2346-85C7-96AE-BB0BAFEA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802795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03341" y="3022719"/>
            <a:ext cx="9499138" cy="1509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</a:t>
            </a:r>
            <a:r>
              <a:rPr lang="de-DE" sz="1600" b="1" dirty="0" err="1"/>
              <a:t>for</a:t>
            </a:r>
            <a:r>
              <a:rPr lang="de-DE" sz="1600" b="1" dirty="0"/>
              <a:t> Enterprise</a:t>
            </a:r>
            <a:r>
              <a:rPr lang="de-DE" sz="1600" dirty="0"/>
              <a:t>. https://attack.mitre.org/techniques/T1110/. Zugriff am 26.03.2023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dirty="0" err="1"/>
              <a:t>Mohanan</a:t>
            </a:r>
            <a:r>
              <a:rPr lang="en-US" sz="1600" dirty="0"/>
              <a:t>, R. (2022). </a:t>
            </a:r>
            <a:r>
              <a:rPr lang="en-US" sz="1600" b="1" dirty="0"/>
              <a:t>What Is Security Information and Event Management (SIEM)? </a:t>
            </a:r>
            <a:r>
              <a:rPr lang="en-US" sz="1600" b="1" dirty="0" err="1"/>
              <a:t>Defition</a:t>
            </a:r>
            <a:r>
              <a:rPr lang="en-US" sz="1600" b="1" dirty="0"/>
              <a:t>, Architecture, Operational Process, and Best Practices</a:t>
            </a:r>
            <a:r>
              <a:rPr lang="en-US" sz="1600" dirty="0"/>
              <a:t>. https://www.spiceworks.com/it-security/vulnerability-management/articles/what-is-siem/. </a:t>
            </a:r>
            <a:r>
              <a:rPr lang="en-US" sz="1600" dirty="0" err="1"/>
              <a:t>Zugriff</a:t>
            </a:r>
            <a:r>
              <a:rPr lang="en-US" sz="1600" dirty="0"/>
              <a:t> am 26.02.2023.</a:t>
            </a: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3910" y="2919127"/>
            <a:ext cx="5257800" cy="1019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Beobachtungspunkt in dem Sicherheitsbereich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016767821"/>
              </p:ext>
            </p:extLst>
          </p:nvPr>
        </p:nvGraphicFramePr>
        <p:xfrm>
          <a:off x="658813" y="1630149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02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23.06.2023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59167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2" name="Grafik 1" descr="Definitionen">
            <a:extLst>
              <a:ext uri="{FF2B5EF4-FFF2-40B4-BE49-F238E27FC236}">
                <a16:creationId xmlns:a16="http://schemas.microsoft.com/office/drawing/2014/main" id="{89782C9A-F50E-FF17-5632-E49F2CE1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099747"/>
            <a:ext cx="8640501" cy="5285293"/>
          </a:xfrm>
          <a:prstGeom prst="rect">
            <a:avLst/>
          </a:prstGeom>
        </p:spPr>
      </p:pic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Detection</a:t>
            </a:r>
            <a:r>
              <a:rPr lang="de-DE" dirty="0"/>
              <a:t>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Prevention</a:t>
            </a:r>
            <a:r>
              <a:rPr lang="de-DE" dirty="0"/>
              <a:t>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1592457"/>
          </a:xfrm>
        </p:spPr>
        <p:txBody>
          <a:bodyPr/>
          <a:lstStyle/>
          <a:p>
            <a:r>
              <a:rPr lang="de-DE" dirty="0"/>
              <a:t>Identifizierung und Berichten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58812" y="4135215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095999" y="4192438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Identifizierung</a:t>
            </a:r>
          </a:p>
          <a:p>
            <a:r>
              <a:rPr lang="de-DE" dirty="0"/>
              <a:t>Bewertung</a:t>
            </a:r>
          </a:p>
          <a:p>
            <a:r>
              <a:rPr lang="de-DE" dirty="0"/>
              <a:t>Beobachtung</a:t>
            </a:r>
          </a:p>
          <a:p>
            <a:r>
              <a:rPr lang="de-DE" dirty="0"/>
              <a:t>Bericht von Sicherheitsvorfällen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Sammlung von Loginformationen</a:t>
            </a:r>
          </a:p>
          <a:p>
            <a:r>
              <a:rPr lang="de-DE" dirty="0"/>
              <a:t>Speicherung</a:t>
            </a:r>
          </a:p>
          <a:p>
            <a:r>
              <a:rPr lang="de-DE" dirty="0"/>
              <a:t>Verarbeitung</a:t>
            </a:r>
          </a:p>
          <a:p>
            <a:r>
              <a:rPr lang="de-DE" dirty="0"/>
              <a:t>Zentralisierung der Logdateien</a:t>
            </a:r>
          </a:p>
        </p:txBody>
      </p:sp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23.06.2023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22" y="846715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1045358" y="578836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</a:t>
            </a:r>
            <a:r>
              <a:rPr lang="de-DE" sz="1100" b="0" dirty="0" err="1"/>
              <a:t>Mohanan</a:t>
            </a:r>
            <a:r>
              <a:rPr lang="de-DE" sz="1100" b="0" dirty="0"/>
              <a:t>, R. (2022). </a:t>
            </a:r>
            <a:r>
              <a:rPr lang="en-US" sz="1100" b="0" dirty="0"/>
              <a:t>What Is Security Information and Event Management (SIEM)?</a:t>
            </a:r>
            <a:r>
              <a:rPr lang="en-US" sz="1100" b="0" dirty="0" err="1"/>
              <a:t>Denition</a:t>
            </a:r>
            <a:r>
              <a:rPr lang="en-US" sz="1100" b="0" dirty="0"/>
              <a:t>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1291</Words>
  <Application>Microsoft Office PowerPoint</Application>
  <PresentationFormat>Breitbild</PresentationFormat>
  <Paragraphs>241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 – Unserer Arbeitslabor</vt:lpstr>
      <vt:lpstr>Implementierung – Ablauf der Funktionen</vt:lpstr>
      <vt:lpstr>Implementierung – Zoomen von Loki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– Unsere Angriffe</vt:lpstr>
      <vt:lpstr>Implementierung – Grafana Loki und Definition der Regel</vt:lpstr>
      <vt:lpstr>Implementierung – Grafana Loki und Definition der Regel</vt:lpstr>
      <vt:lpstr>Implementierung – Definition der Regel in LogQL</vt:lpstr>
      <vt:lpstr>Implementierung – Definition der Regel in LogQL</vt:lpstr>
      <vt:lpstr>Implementierung – Definition der Regel in LogQL</vt:lpstr>
      <vt:lpstr>Implementierung – Generierung von Warnmeldungen</vt:lpstr>
      <vt:lpstr>PowerPoint-Präsentation</vt:lpstr>
      <vt:lpstr>Evaluation</vt:lpstr>
      <vt:lpstr>PowerPoint-Präsentation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62</cp:revision>
  <dcterms:created xsi:type="dcterms:W3CDTF">2021-04-27T09:28:11Z</dcterms:created>
  <dcterms:modified xsi:type="dcterms:W3CDTF">2023-06-23T13:53:23Z</dcterms:modified>
</cp:coreProperties>
</file>